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8" r:id="rId3"/>
    <p:sldId id="259" r:id="rId4"/>
    <p:sldId id="260" r:id="rId5"/>
    <p:sldId id="350" r:id="rId6"/>
    <p:sldId id="283" r:id="rId7"/>
    <p:sldId id="282" r:id="rId8"/>
    <p:sldId id="351" r:id="rId9"/>
    <p:sldId id="273" r:id="rId10"/>
    <p:sldId id="352" r:id="rId11"/>
    <p:sldId id="274" r:id="rId12"/>
    <p:sldId id="353" r:id="rId13"/>
    <p:sldId id="354" r:id="rId14"/>
    <p:sldId id="355" r:id="rId15"/>
    <p:sldId id="357" r:id="rId16"/>
    <p:sldId id="356" r:id="rId17"/>
    <p:sldId id="358" r:id="rId18"/>
    <p:sldId id="360" r:id="rId19"/>
    <p:sldId id="359" r:id="rId20"/>
    <p:sldId id="361" r:id="rId21"/>
    <p:sldId id="285" r:id="rId22"/>
    <p:sldId id="288" r:id="rId23"/>
    <p:sldId id="286" r:id="rId24"/>
    <p:sldId id="289" r:id="rId25"/>
    <p:sldId id="290" r:id="rId26"/>
    <p:sldId id="293" r:id="rId27"/>
    <p:sldId id="294" r:id="rId28"/>
    <p:sldId id="297" r:id="rId29"/>
    <p:sldId id="298" r:id="rId30"/>
    <p:sldId id="299" r:id="rId31"/>
    <p:sldId id="300" r:id="rId32"/>
    <p:sldId id="301" r:id="rId33"/>
    <p:sldId id="302" r:id="rId34"/>
    <p:sldId id="343" r:id="rId35"/>
    <p:sldId id="345" r:id="rId36"/>
    <p:sldId id="344" r:id="rId37"/>
    <p:sldId id="303" r:id="rId38"/>
    <p:sldId id="332" r:id="rId39"/>
    <p:sldId id="333" r:id="rId40"/>
    <p:sldId id="334" r:id="rId41"/>
    <p:sldId id="335" r:id="rId42"/>
    <p:sldId id="336" r:id="rId43"/>
    <p:sldId id="337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1AE07-79A9-4761-AEFD-295D7CD00E48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2A94A-E8C6-4D68-8A33-1A24BAD062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65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C2A94A-E8C6-4D68-8A33-1A24BAD0627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46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04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26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92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758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975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71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43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76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067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94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47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thumbs.dreamstime.com/z/fundo-do-vintage-papel-velho-5152890.jpg">
            <a:extLst>
              <a:ext uri="{FF2B5EF4-FFF2-40B4-BE49-F238E27FC236}">
                <a16:creationId xmlns:a16="http://schemas.microsoft.com/office/drawing/2014/main" id="{47C79F2F-E379-B143-9DC0-442E5A282C8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r="8876"/>
          <a:stretch/>
        </p:blipFill>
        <p:spPr bwMode="auto">
          <a:xfrm rot="16200000">
            <a:off x="1143001" y="-1130424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CBF4A-B078-4CDB-A6C8-300965EEF659}" type="datetimeFigureOut">
              <a:rPr lang="pt-BR" smtClean="0"/>
              <a:t>31/10/2019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D9A0-38E9-453F-8812-6CEBFDB5F3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18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nep.gov.br/censo-escolar" TargetMode="External"/><Relationship Id="rId7" Type="http://schemas.openxmlformats.org/officeDocument/2006/relationships/hyperlink" Target="http://www.planalto.gov.br/ccivil_03/Constituicao/Constituicao.htm" TargetMode="External"/><Relationship Id="rId2" Type="http://schemas.openxmlformats.org/officeDocument/2006/relationships/hyperlink" Target="http://basenacionalcomum.mec.gov.b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lanalto.gov.br/ccivil_03/leis/L9394.htm" TargetMode="External"/><Relationship Id="rId5" Type="http://schemas.openxmlformats.org/officeDocument/2006/relationships/hyperlink" Target="http://pne.mec.gov.br/18-planos-subnacionais-de-educacao/543-plano-nacional-de-educacao-lei-n-13-005-2014" TargetMode="External"/><Relationship Id="rId4" Type="http://schemas.openxmlformats.org/officeDocument/2006/relationships/hyperlink" Target="http://portal.inep.gov.br/informacao-da-publicacao/-/asset_publisher/6JYIsGMAMkW1/document/id/147603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humbs.dreamstime.com/z/fundo-do-vintage-papel-velho-5152890.jpg">
            <a:extLst>
              <a:ext uri="{FF2B5EF4-FFF2-40B4-BE49-F238E27FC236}">
                <a16:creationId xmlns:a16="http://schemas.microsoft.com/office/drawing/2014/main" id="{2C388FB3-E95E-4BEC-A56B-9E0CD9A54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" r="8876"/>
          <a:stretch/>
        </p:blipFill>
        <p:spPr bwMode="auto">
          <a:xfrm rot="16200000">
            <a:off x="1143001" y="-1130424"/>
            <a:ext cx="6858000" cy="914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EDUCAÇÃO PÚBLICA E A BASE NACIONAL COMUM CURRICULAR -BNCC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941168"/>
            <a:ext cx="6192688" cy="719269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chemeClr val="tx1"/>
                </a:solidFill>
              </a:rPr>
              <a:t>Profª. Drª. Maria Cristina Gomes Machado</a:t>
            </a:r>
          </a:p>
        </p:txBody>
      </p:sp>
    </p:spTree>
    <p:extLst>
      <p:ext uri="{BB962C8B-B14F-4D97-AF65-F5344CB8AC3E}">
        <p14:creationId xmlns:p14="http://schemas.microsoft.com/office/powerpoint/2010/main" val="188652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48145" y="1852406"/>
            <a:ext cx="739239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No âmbito nacional, </a:t>
            </a:r>
            <a:r>
              <a:rPr lang="pt-BR" sz="2100" dirty="0" err="1"/>
              <a:t>Schelbauer</a:t>
            </a:r>
            <a:r>
              <a:rPr lang="pt-BR" sz="2100" dirty="0"/>
              <a:t> (1998) sintetizou que a educação do povo, entre 1870 a 1914, ficou no rol das “ideias que não se realizam”.</a:t>
            </a:r>
          </a:p>
          <a:p>
            <a:pPr marL="342900" indent="-342900" algn="just"/>
            <a:endParaRPr lang="pt-BR" sz="2100" dirty="0"/>
          </a:p>
          <a:p>
            <a:pPr marL="342900" indent="-342900" algn="just"/>
            <a:r>
              <a:rPr lang="pt-BR" sz="2100" dirty="0"/>
              <a:t>	“[...] apesar da ênfase dos discursos, a educação não parecia fazer parte da lista de prioridades do Estado, tendo em vista outras exigências mais urgentes e de retorno imediato como: o crédito agrícola, a introdução de máquinas e a criação de vias para o escoamento da produção” (SCHELBAUER, 1998, p. 133).</a:t>
            </a:r>
          </a:p>
        </p:txBody>
      </p:sp>
    </p:spTree>
    <p:extLst>
      <p:ext uri="{BB962C8B-B14F-4D97-AF65-F5344CB8AC3E}">
        <p14:creationId xmlns:p14="http://schemas.microsoft.com/office/powerpoint/2010/main" val="2128646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863930" y="1709906"/>
            <a:ext cx="7401296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As políticas de instrução pública foram marcadas por (</a:t>
            </a:r>
            <a:r>
              <a:rPr lang="pt-BR" sz="2100" dirty="0" err="1"/>
              <a:t>des</a:t>
            </a:r>
            <a:r>
              <a:rPr lang="pt-BR" sz="2100" dirty="0"/>
              <a:t>) continuidades.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5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O debate educacional iniciado no século XIX, em pleno período escravista, mantinha-se presente no início da República.  </a:t>
            </a:r>
          </a:p>
          <a:p>
            <a:pPr algn="just"/>
            <a:endParaRPr lang="pt-BR" sz="2100" dirty="0"/>
          </a:p>
          <a:p>
            <a:pPr lvl="1" algn="just"/>
            <a:endParaRPr lang="pt-BR" sz="2100" dirty="0"/>
          </a:p>
          <a:p>
            <a:pPr lvl="1" algn="just"/>
            <a:endParaRPr lang="pt-BR" sz="2100" dirty="0"/>
          </a:p>
        </p:txBody>
      </p:sp>
      <p:sp>
        <p:nvSpPr>
          <p:cNvPr id="5" name="Retângulo de cantos arredondados 4"/>
          <p:cNvSpPr/>
          <p:nvPr/>
        </p:nvSpPr>
        <p:spPr>
          <a:xfrm>
            <a:off x="837213" y="3529199"/>
            <a:ext cx="7570520" cy="1950522"/>
          </a:xfrm>
          <a:prstGeom prst="roundRect">
            <a:avLst/>
          </a:prstGeom>
          <a:blipFill>
            <a:blip r:embed="rId2" cstate="print"/>
            <a:tile tx="0" ty="0" sx="100000" sy="100000" flip="none" algn="tl"/>
          </a:blip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algn="just">
              <a:lnSpc>
                <a:spcPct val="150000"/>
              </a:lnSpc>
              <a:defRPr/>
            </a:pPr>
            <a:r>
              <a:rPr lang="pt-BR" sz="2100" b="1" dirty="0">
                <a:solidFill>
                  <a:schemeClr val="tx1"/>
                </a:solidFill>
              </a:rPr>
              <a:t> No século que se iniciou, século XXI, os  problemas educacionais se referem a necessidade de universalização da Educação Básica, a evasão e a baixa qualidade do ensino.</a:t>
            </a:r>
          </a:p>
        </p:txBody>
      </p:sp>
    </p:spTree>
    <p:extLst>
      <p:ext uri="{BB962C8B-B14F-4D97-AF65-F5344CB8AC3E}">
        <p14:creationId xmlns:p14="http://schemas.microsoft.com/office/powerpoint/2010/main" val="1275064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1106743"/>
            <a:ext cx="7427168" cy="434513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pt-BR" sz="2925" dirty="0"/>
              <a:t>Na busca de soluções algumas medidas foram tomadas para o atendimento das demandas nacionais e acompanhamento das agendas internacionais (AGENDA 2030):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sz="3300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b="1" dirty="0"/>
              <a:t>PLANO DE DESENVOLVIMENTO DA EDUCAÇÂO;</a:t>
            </a:r>
          </a:p>
          <a:p>
            <a:pPr algn="just">
              <a:buFont typeface="Courier New" panose="02070309020205020404" pitchFamily="49" charset="0"/>
              <a:buChar char="o"/>
            </a:pPr>
            <a:endParaRPr lang="pt-BR" b="1" dirty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pt-BR" b="1" dirty="0"/>
              <a:t>BASE NACIONAL COMUM CURRICULAR (BNCC).</a:t>
            </a:r>
          </a:p>
          <a:p>
            <a:pPr algn="r">
              <a:buFont typeface="Courier New" panose="02070309020205020404" pitchFamily="49" charset="0"/>
              <a:buChar char="o"/>
            </a:pPr>
            <a:r>
              <a:rPr lang="pt-BR" b="1" dirty="0"/>
              <a:t> Seriam suficientes???</a:t>
            </a:r>
          </a:p>
        </p:txBody>
      </p:sp>
    </p:spTree>
    <p:extLst>
      <p:ext uri="{BB962C8B-B14F-4D97-AF65-F5344CB8AC3E}">
        <p14:creationId xmlns:p14="http://schemas.microsoft.com/office/powerpoint/2010/main" val="156925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972" y="1099605"/>
            <a:ext cx="8147248" cy="4283926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</a:pPr>
            <a:endParaRPr lang="pt-BR" sz="2100" dirty="0"/>
          </a:p>
          <a:p>
            <a:pPr algn="just">
              <a:buFontTx/>
              <a:buChar char="-"/>
            </a:pPr>
            <a:r>
              <a:rPr lang="pt-BR" sz="6000" dirty="0"/>
              <a:t>Definidas as metas educacionais, como efetivá-las? Quais os melhores conteúdos? Quais os melhores métodos?</a:t>
            </a:r>
          </a:p>
          <a:p>
            <a:pPr algn="just">
              <a:buFontTx/>
              <a:buChar char="-"/>
            </a:pPr>
            <a:r>
              <a:rPr lang="pt-BR" sz="6000" b="1" dirty="0"/>
              <a:t>Debate entre Humanistas e Utilitaristas – o confronto continua</a:t>
            </a:r>
          </a:p>
          <a:p>
            <a:pPr algn="just">
              <a:buFontTx/>
              <a:buChar char="-"/>
            </a:pPr>
            <a:r>
              <a:rPr lang="pt-BR" sz="6000" dirty="0"/>
              <a:t>Como garantir o Artigo 205 da Constituição Federal de 1988: “ [...] a educação, direito de todos e dever do Estado e da família, será promovida e incentivada com a colaboração da sociedade, visando ao pleno desenvolvimento da pessoa, seu preparo para o</a:t>
            </a:r>
            <a:r>
              <a:rPr lang="pt-BR" sz="6000" b="1" dirty="0"/>
              <a:t> exercício da cidadania e sua qualificação para o trabalho</a:t>
            </a:r>
            <a:r>
              <a:rPr lang="pt-BR" sz="6000" dirty="0"/>
              <a:t> (BRASIL, 1988).</a:t>
            </a:r>
          </a:p>
          <a:p>
            <a:pPr marL="0" indent="0" algn="just">
              <a:buNone/>
            </a:pPr>
            <a:endParaRPr lang="pt-BR" sz="6000" dirty="0"/>
          </a:p>
          <a:p>
            <a:pPr marL="0" indent="0" algn="just">
              <a:buNone/>
            </a:pPr>
            <a:r>
              <a:rPr lang="pt-BR" sz="6000" dirty="0"/>
              <a:t>Para atender a tais finalidades prevê que “fixados conteúdos mínimos para o ensino fundamental, de maneira a assegurar formação básica comum e respeito aos valores culturais e artísticos, nacionais e regionais” (BRASIL, 1988).</a:t>
            </a:r>
          </a:p>
          <a:p>
            <a:pPr marL="0" indent="0" algn="just">
              <a:buNone/>
            </a:pPr>
            <a:endParaRPr lang="pt-BR" sz="6000" dirty="0"/>
          </a:p>
          <a:p>
            <a:pPr marL="0" indent="0" algn="just">
              <a:buNone/>
            </a:pPr>
            <a:r>
              <a:rPr lang="pt-BR" sz="6000" dirty="0"/>
              <a:t>O que os estudantes devem aprender – saber e aplicar.</a:t>
            </a:r>
          </a:p>
        </p:txBody>
      </p:sp>
      <p:pic>
        <p:nvPicPr>
          <p:cNvPr id="5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495" y="5384541"/>
            <a:ext cx="2999009" cy="74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37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420" y="764704"/>
            <a:ext cx="7355160" cy="85725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RESULTADOS DA DISCUSSÃO – para virar o jogo na Educação: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4984" y="1938529"/>
            <a:ext cx="7355160" cy="3394472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criação de leis e de documentos referenciais para a escola não são iguais em sua implementação material;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Clara contradição entre o objetivo e a realização, de modo que a educação precisa ser pensada conforme afirmava, em 1959, Anísio Teixeira: </a:t>
            </a:r>
            <a:r>
              <a:rPr lang="pt-BR" b="1" dirty="0"/>
              <a:t>Educação não é privilégio (1999);</a:t>
            </a: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As mudanças estruturais na escola e instrumentalização dependem das condições materiais, logo, têm suas realizações comprometidas – dificuldade de financiamento regular;</a:t>
            </a:r>
          </a:p>
        </p:txBody>
      </p:sp>
    </p:spTree>
    <p:extLst>
      <p:ext uri="{BB962C8B-B14F-4D97-AF65-F5344CB8AC3E}">
        <p14:creationId xmlns:p14="http://schemas.microsoft.com/office/powerpoint/2010/main" val="2712774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4153" y="1258221"/>
            <a:ext cx="7283152" cy="434513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Construção de escolas adequadas e jornada escolar de tempo integral;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O Censo Escolar revelou que o Ensino Médio é o segmento com maiores necessidades, na Educação Nacional;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As matrículas do Médio vem caindo, em contrapartida há aumento da evasão e repetência;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Educação Nacional, portanto, concentra seus problemas tanto na estruturação quanto no desenvolvimento de projetos pedagógicos voltados, terminantemente, ao mercado, em detrimento das Humanidades.</a:t>
            </a:r>
          </a:p>
          <a:p>
            <a:pPr marL="0" indent="0" algn="just">
              <a:buNone/>
            </a:pPr>
            <a:r>
              <a:rPr lang="pt-BR" dirty="0"/>
              <a:t>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b="1" dirty="0"/>
              <a:t>Fica uma questão: A Educação é para todos?</a:t>
            </a:r>
          </a:p>
        </p:txBody>
      </p:sp>
    </p:spTree>
    <p:extLst>
      <p:ext uri="{BB962C8B-B14F-4D97-AF65-F5344CB8AC3E}">
        <p14:creationId xmlns:p14="http://schemas.microsoft.com/office/powerpoint/2010/main" val="947394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4697" y="1142461"/>
            <a:ext cx="7283152" cy="4291124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Documentos gerais como a Constituição e a LDBEN, detém princípios não cumpridos mantendo-se um modelo escolar autoritário e alienador;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maioria das metas do PNE não foram atingidas, exemplificando a depência do progresso material que a promova;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BNCC pretende afirmar as “competências e habilidades”, demonstrando um caráter mercantilista e mercadológica de educação;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Necessidade de valorização dos professores com aumento de salários;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0999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1F99F3-EED6-4621-8E5D-301553174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Saviani (2016, p. 73), no final de 1970, “[...] a noção de uma base comum emergiu como uma ideia-força do movimento pela reformulação dos cursos de formação de educadores”. </a:t>
            </a:r>
          </a:p>
          <a:p>
            <a:r>
              <a:rPr lang="pt-BR" dirty="0"/>
              <a:t>- I Conferência Brasileira de Educação, SP, 1980;</a:t>
            </a:r>
          </a:p>
          <a:p>
            <a:r>
              <a:rPr lang="pt-BR" dirty="0"/>
              <a:t>-  ANFOPE, 1990;</a:t>
            </a:r>
          </a:p>
        </p:txBody>
      </p:sp>
    </p:spTree>
    <p:extLst>
      <p:ext uri="{BB962C8B-B14F-4D97-AF65-F5344CB8AC3E}">
        <p14:creationId xmlns:p14="http://schemas.microsoft.com/office/powerpoint/2010/main" val="3429048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DF1E9-1612-4B38-B5EC-42B9C48CDD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Lei 5.692/71, no artigo quarto determinava que os currículos de primeiro e segundo graus deveriam ter um núcleo comum, obrigatório em âmbito nacional e uma parte diversificada;</a:t>
            </a:r>
          </a:p>
          <a:p>
            <a:r>
              <a:rPr lang="pt-BR" dirty="0"/>
              <a:t>Com a LDB de 1996 há estímulo para a criação de sistemas descentralizados  e indicavam a ideia de uma base curricular comum;</a:t>
            </a:r>
          </a:p>
          <a:p>
            <a:r>
              <a:rPr lang="pt-BR" dirty="0"/>
              <a:t>Na Carta Constitucional de 1988, artigo 210, se reconhece que é necessário a fixação de conteúdos mínimos para o ensino fundamental – formação básica comum.</a:t>
            </a:r>
          </a:p>
        </p:txBody>
      </p:sp>
    </p:spTree>
    <p:extLst>
      <p:ext uri="{BB962C8B-B14F-4D97-AF65-F5344CB8AC3E}">
        <p14:creationId xmlns:p14="http://schemas.microsoft.com/office/powerpoint/2010/main" val="752129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3950D-B856-4D39-AB4A-FEF46C1A6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Os conteúdos mínimos podem limitar o direito a educação e aprendizagem dos alunos?</a:t>
            </a:r>
          </a:p>
          <a:p>
            <a:r>
              <a:rPr lang="pt-BR" dirty="0"/>
              <a:t>Saviani (2016) questiona – o secundário pode tomar o lugar do que é principal?</a:t>
            </a:r>
          </a:p>
          <a:p>
            <a:r>
              <a:rPr lang="pt-BR" dirty="0"/>
              <a:t>Os conteúdos mínimos curriculares podem fixar a ação pedagógica, desvinculado da formação integral do aluno?</a:t>
            </a:r>
          </a:p>
          <a:p>
            <a:r>
              <a:rPr lang="pt-BR" dirty="0"/>
              <a:t>Contexto conservador e privatista marca o período de tramitação da BNCC</a:t>
            </a:r>
          </a:p>
        </p:txBody>
      </p:sp>
    </p:spTree>
    <p:extLst>
      <p:ext uri="{BB962C8B-B14F-4D97-AF65-F5344CB8AC3E}">
        <p14:creationId xmlns:p14="http://schemas.microsoft.com/office/powerpoint/2010/main" val="1742172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44041" y="1542194"/>
            <a:ext cx="169270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300" b="1" u="sng" dirty="0">
                <a:solidFill>
                  <a:srgbClr val="663300"/>
                </a:solidFill>
                <a:latin typeface="+mj-lt"/>
              </a:rPr>
              <a:t>Objetivo</a:t>
            </a:r>
            <a:endParaRPr lang="pt-BR" sz="3300" dirty="0">
              <a:solidFill>
                <a:srgbClr val="663300"/>
              </a:solidFill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44040" y="2736605"/>
            <a:ext cx="72696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Discutir a situação educacional e a política educacional normatizada no Brasil, com ênfase na Base Nacional Comum Curricular – BNCC.</a:t>
            </a:r>
          </a:p>
        </p:txBody>
      </p:sp>
    </p:spTree>
    <p:extLst>
      <p:ext uri="{BB962C8B-B14F-4D97-AF65-F5344CB8AC3E}">
        <p14:creationId xmlns:p14="http://schemas.microsoft.com/office/powerpoint/2010/main" val="144702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6DD2F1-EC21-4084-9E04-2B3FFA4C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Disputas teórico-práticas entre os setores público e privado:</a:t>
            </a:r>
          </a:p>
          <a:p>
            <a:r>
              <a:rPr lang="pt-BR" dirty="0"/>
              <a:t>A) A aprendizagem como direito universal;</a:t>
            </a:r>
          </a:p>
          <a:p>
            <a:r>
              <a:rPr lang="pt-BR" dirty="0"/>
              <a:t>B) O campo do Gênero e identidades, diluíram-se no item diversidade (adequou-se ao modelo de sociedade conservador;</a:t>
            </a:r>
          </a:p>
          <a:p>
            <a:r>
              <a:rPr lang="pt-BR" dirty="0"/>
              <a:t>C)A menção do termo “competências e habilidades”</a:t>
            </a:r>
          </a:p>
          <a:p>
            <a:r>
              <a:rPr lang="pt-BR" dirty="0"/>
              <a:t>Integral  - Plural (individualidades) – Singular (dentro das diferenças) – Protagonismo/Projeto de vida</a:t>
            </a:r>
          </a:p>
        </p:txBody>
      </p:sp>
    </p:spTree>
    <p:extLst>
      <p:ext uri="{BB962C8B-B14F-4D97-AF65-F5344CB8AC3E}">
        <p14:creationId xmlns:p14="http://schemas.microsoft.com/office/powerpoint/2010/main" val="3668389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 A Base Nacional Comum Curricular (BNCC) é um </a:t>
            </a:r>
            <a:r>
              <a:rPr lang="pt-BR" sz="2200" b="1" dirty="0"/>
              <a:t>documento de caráter normativo</a:t>
            </a:r>
            <a:r>
              <a:rPr lang="pt-BR" sz="2200" dirty="0"/>
              <a:t> que define o conjunto orgânico e progressivo de aprendizagens essenciais que todos os alunos devem desenvolver ao longo das etapas e modalidades da Educação Básica, de modo a que tenham assegurados seus direitos de aprendizagem e desenvolvimento, em conformidade com o que preceitua o Plano Nacional de Educação (PNE). Este documento normativo aplica-se exclusivamente à educação escolar, tal como a define o § 1º do Artigo 1º da Lei de Diretrizes e Bases da Educação Nacional (LDB, Lei nº 9.394/1996), e está orientado pelos princípios éticos, políticos e estéticos que visam à formação humana integral e à construção de uma sociedade justa, democrática e inclusiva, como fundamentado nas Diretrizes Curriculares Nacionais da Educação Básica (DCN) .</a:t>
            </a:r>
          </a:p>
        </p:txBody>
      </p:sp>
      <p:pic>
        <p:nvPicPr>
          <p:cNvPr id="5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029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5752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Com base nesses marcos constitucionais, a LDB, no Inciso IV de seu Artigo 9º, afirma que cabe à União estabelecer, em colaboração com os Estados, o Distrito Federal e os Municípios, competências e diretrizes para a Educação Infantil, o Ensino Fundamental e o Ensino Médio, que nortearão os currículos e seus conteúdos mínimos, de modo assegurar formação básica comum (BRASIL, 1996; ênfase adicionada).</a:t>
            </a:r>
          </a:p>
        </p:txBody>
      </p:sp>
    </p:spTree>
    <p:extLst>
      <p:ext uri="{BB962C8B-B14F-4D97-AF65-F5344CB8AC3E}">
        <p14:creationId xmlns:p14="http://schemas.microsoft.com/office/powerpoint/2010/main" val="169453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0326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Nesse artigo, a LDB deixa claros dois conceitos decisivos para todo o desenvolvimento da questão curricular no Brasil. O primeiro, já antecipado pela Constituição, estabelece a relação entre o que é básico-comum e o que é diverso em matéria curricular: </a:t>
            </a:r>
            <a:r>
              <a:rPr lang="pt-BR" b="1" dirty="0"/>
              <a:t>as competências e diretrizes são comuns, os currículos são diversos</a:t>
            </a:r>
            <a:r>
              <a:rPr lang="pt-BR" dirty="0"/>
              <a:t>. O segundo se refere ao foco do currículo. Ao dizer que os conteúdos curriculares estão a serviço do desenvolvimento de competências, a LDB orienta a definição das aprendizagens essenciais, e não apenas dos conteúdos mínimos a ser ensinados. Essas são duas noções fundantes da BNCC.</a:t>
            </a:r>
          </a:p>
        </p:txBody>
      </p:sp>
    </p:spTree>
    <p:extLst>
      <p:ext uri="{BB962C8B-B14F-4D97-AF65-F5344CB8AC3E}">
        <p14:creationId xmlns:p14="http://schemas.microsoft.com/office/powerpoint/2010/main" val="2904461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3204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/>
              <a:t>A relação entre o que é básico-comum e o que é diverso é retomada no Artigo 26 da LDB, que determina que</a:t>
            </a:r>
          </a:p>
          <a:p>
            <a:pPr marL="0" indent="0">
              <a:buNone/>
            </a:pPr>
            <a:endParaRPr lang="pt-BR" dirty="0"/>
          </a:p>
          <a:p>
            <a:pPr marL="2157413" indent="0" algn="just">
              <a:buNone/>
            </a:pPr>
            <a:r>
              <a:rPr lang="pt-BR" dirty="0"/>
              <a:t>os currículos da Educação Infantil, do Ensino Fundamental e do Ensino Médio devem ter base nacional comum, a ser complementada, em cada sistema de ensino e em cada estabelecimento escolar, por uma parte diversificada, exigida pelas características regionais e locais da sociedade, da cultura, da economia e dos educandos (BRASIL, 1996; ênfase adicionada).</a:t>
            </a:r>
          </a:p>
        </p:txBody>
      </p:sp>
    </p:spTree>
    <p:extLst>
      <p:ext uri="{BB962C8B-B14F-4D97-AF65-F5344CB8AC3E}">
        <p14:creationId xmlns:p14="http://schemas.microsoft.com/office/powerpoint/2010/main" val="3253824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450326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/>
              <a:t>Essa orientação induziu à concepção do conhecimento curricular contextualizado pela realidade local, social e individual da escola e do seu alunado, que foi o norte das diretrizes curriculares traçadas pelo Conselho Nacional de Educação (CNE) ao longo da década de 1990, bem como de sua revisão nos anos 2000.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Em 2010, o CNE promulgou novas DCN, ampliando e organizando o conceito de contextualização como “a inclusão, a valorização das diferenças e o atendimento à pluralidade e à diversidade cultural resgatando e respeitando as várias manifestações de cada comunidade”, conforme destaca o Parecer CNE/CEB nº 7/2010.</a:t>
            </a:r>
          </a:p>
        </p:txBody>
      </p:sp>
    </p:spTree>
    <p:extLst>
      <p:ext uri="{BB962C8B-B14F-4D97-AF65-F5344CB8AC3E}">
        <p14:creationId xmlns:p14="http://schemas.microsoft.com/office/powerpoint/2010/main" val="2931830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89654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t-BR" dirty="0"/>
              <a:t>Em 2017, com a alteração da LDB por força da Lei nº 13.415/2017, a legislação brasileira passa a utilizar, concomitantemente, duas nomenclaturas para se referir às finalidades da educação:</a:t>
            </a:r>
          </a:p>
          <a:p>
            <a:pPr marL="0" indent="0" algn="just">
              <a:buNone/>
            </a:pPr>
            <a:endParaRPr lang="pt-BR" dirty="0"/>
          </a:p>
          <a:p>
            <a:pPr marL="2157413" indent="0" algn="just">
              <a:buNone/>
            </a:pPr>
            <a:r>
              <a:rPr lang="pt-BR" dirty="0"/>
              <a:t>Art. 35-A. A Base Nacional Comum Curricular definirá </a:t>
            </a:r>
            <a:r>
              <a:rPr lang="pt-BR" b="1" dirty="0"/>
              <a:t>direitos e objetivos de aprendizagem </a:t>
            </a:r>
            <a:r>
              <a:rPr lang="pt-BR" dirty="0"/>
              <a:t>do ensino médio, conforme diretrizes do Conselho Nacional de Educação, nas seguintes áreas do conhecimento [...]</a:t>
            </a:r>
          </a:p>
          <a:p>
            <a:pPr marL="2157413" indent="0" algn="just">
              <a:buNone/>
            </a:pPr>
            <a:r>
              <a:rPr lang="pt-BR" dirty="0"/>
              <a:t>Art. 36. § 1º A organização das áreas de que trata o </a:t>
            </a:r>
            <a:r>
              <a:rPr lang="pt-BR" i="1" dirty="0"/>
              <a:t>caput</a:t>
            </a:r>
            <a:r>
              <a:rPr lang="pt-BR" dirty="0"/>
              <a:t> e das </a:t>
            </a:r>
            <a:r>
              <a:rPr lang="pt-BR" b="1" dirty="0"/>
              <a:t>respectivas competências e habilidades</a:t>
            </a:r>
            <a:r>
              <a:rPr lang="pt-BR" dirty="0"/>
              <a:t> será feita de acordo com critérios estabelecidos em cada sistema de ensino (BRASIL, 2017 8 ; ênfases adicionadas).</a:t>
            </a:r>
          </a:p>
        </p:txBody>
      </p:sp>
    </p:spTree>
    <p:extLst>
      <p:ext uri="{BB962C8B-B14F-4D97-AF65-F5344CB8AC3E}">
        <p14:creationId xmlns:p14="http://schemas.microsoft.com/office/powerpoint/2010/main" val="3494431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Trata-se, portanto, de maneiras diferentes e intercambiáveis para designar algo comum, ou seja, aquilo que os estudantes devem aprender na Educação Básica, o que inclui tanto os saberes quanto a capacidade de mobilizá-los e aplicá-los.</a:t>
            </a:r>
          </a:p>
        </p:txBody>
      </p:sp>
    </p:spTree>
    <p:extLst>
      <p:ext uri="{BB962C8B-B14F-4D97-AF65-F5344CB8AC3E}">
        <p14:creationId xmlns:p14="http://schemas.microsoft.com/office/powerpoint/2010/main" val="128597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COMPETÊNCIAS GERAIS DA EDUCAÇÃO BÁSICA (BNCC):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1. </a:t>
            </a:r>
            <a:r>
              <a:rPr lang="pt-BR" dirty="0"/>
              <a:t>Valorizar e utilizar os conhecimentos historicamente construídos sobre o mundo físico, social, cultural e digital para entender e explicar arealidade, continuar aprendendo e colaborar para a construção de uma sociedade justa, democrática e inclusiva;</a:t>
            </a:r>
          </a:p>
        </p:txBody>
      </p:sp>
    </p:spTree>
    <p:extLst>
      <p:ext uri="{BB962C8B-B14F-4D97-AF65-F5344CB8AC3E}">
        <p14:creationId xmlns:p14="http://schemas.microsoft.com/office/powerpoint/2010/main" val="23327844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75277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2. </a:t>
            </a:r>
            <a:r>
              <a:rPr lang="pt-BR" dirty="0"/>
              <a:t>Exercitar a curiosidade intelectual e recorrer à abordagem própria das ciências, incluindo a investigação, a reflexão, a análise crítica, a imaginação e a criatividade, para investigar causas, elaborar e testar hipóteses, formular e resolver problemas e criar soluções (inclusive tecnológicas) com base nos conhecimentos das diferentes áreas;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3. </a:t>
            </a:r>
            <a:r>
              <a:rPr lang="pt-BR" dirty="0"/>
              <a:t>Valorizar e fruir as diversas manifestações artísticas e culturais, das locais às mundiais, e também participar de práticas diversificadas da produção artístico-cultural;</a:t>
            </a:r>
          </a:p>
        </p:txBody>
      </p:sp>
    </p:spTree>
    <p:extLst>
      <p:ext uri="{BB962C8B-B14F-4D97-AF65-F5344CB8AC3E}">
        <p14:creationId xmlns:p14="http://schemas.microsoft.com/office/powerpoint/2010/main" val="225493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300" b="1" u="sng" dirty="0">
                <a:solidFill>
                  <a:srgbClr val="663300"/>
                </a:solidFill>
              </a:rPr>
              <a:t>Qual é o Diagnóstico da educação atual?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100" dirty="0"/>
          </a:p>
        </p:txBody>
      </p:sp>
      <p:sp>
        <p:nvSpPr>
          <p:cNvPr id="2" name="Retângulo 1"/>
          <p:cNvSpPr/>
          <p:nvPr/>
        </p:nvSpPr>
        <p:spPr>
          <a:xfrm>
            <a:off x="265176" y="2576323"/>
            <a:ext cx="8622792" cy="3208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350" dirty="0"/>
              <a:t> Há </a:t>
            </a:r>
            <a:r>
              <a:rPr lang="pt-BR" sz="1350" b="1" dirty="0"/>
              <a:t>48,6 milhões de matrículas</a:t>
            </a:r>
            <a:r>
              <a:rPr lang="pt-BR" sz="1350" dirty="0"/>
              <a:t> nas </a:t>
            </a:r>
            <a:r>
              <a:rPr lang="pt-BR" sz="1350" b="1" dirty="0"/>
              <a:t>184,1 mil escolas</a:t>
            </a:r>
            <a:r>
              <a:rPr lang="pt-BR" sz="1350" dirty="0"/>
              <a:t> de educação básica no Brasil;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350" dirty="0"/>
              <a:t> A </a:t>
            </a:r>
            <a:r>
              <a:rPr lang="pt-BR" sz="1350" b="1" dirty="0"/>
              <a:t>rede municipal detém 47,5% das matrículas</a:t>
            </a:r>
            <a:r>
              <a:rPr lang="pt-BR" sz="1350" dirty="0"/>
              <a:t> na educação básica apresentando um aumento de 0,7 </a:t>
            </a:r>
            <a:r>
              <a:rPr lang="pt-BR" sz="1350" dirty="0" err="1"/>
              <a:t>p.p</a:t>
            </a:r>
            <a:r>
              <a:rPr lang="pt-BR" sz="1350" dirty="0"/>
              <a:t>. na participação em relação a 2016;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350" dirty="0"/>
              <a:t> A </a:t>
            </a:r>
            <a:r>
              <a:rPr lang="pt-BR" sz="1350" b="1" dirty="0"/>
              <a:t>rede estadual participa com 33,4%</a:t>
            </a:r>
            <a:r>
              <a:rPr lang="pt-BR" sz="1350" dirty="0"/>
              <a:t> da matrícula da educação básica;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350" dirty="0"/>
              <a:t> A </a:t>
            </a:r>
            <a:r>
              <a:rPr lang="pt-BR" sz="1350" b="1" dirty="0"/>
              <a:t>rede privada tem uma participação de 18,3%</a:t>
            </a:r>
            <a:r>
              <a:rPr lang="pt-BR" sz="1350" dirty="0"/>
              <a:t> no total de matrículas na educação básica;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350" dirty="0"/>
              <a:t> A </a:t>
            </a:r>
            <a:r>
              <a:rPr lang="pt-BR" sz="1350" b="1" dirty="0"/>
              <a:t>rede federal tem uma participação inferior a 1%</a:t>
            </a:r>
            <a:r>
              <a:rPr lang="pt-BR" sz="1350" dirty="0"/>
              <a:t>;</a:t>
            </a:r>
          </a:p>
          <a:p>
            <a:pPr algn="just"/>
            <a:endParaRPr lang="pt-BR" sz="1350" dirty="0"/>
          </a:p>
          <a:p>
            <a:pPr algn="just"/>
            <a:r>
              <a:rPr lang="pt-BR" sz="1350" dirty="0"/>
              <a:t>Enquanto as matrículas da rede privada estão predominantemente localizadas em escolas urbanas (99,1%), a rede municipal é a que apresenta a maior proporção de matrículas em escolas rurais (19,9%);</a:t>
            </a:r>
          </a:p>
          <a:p>
            <a:pPr algn="just"/>
            <a:endParaRPr lang="pt-BR" sz="1350" dirty="0"/>
          </a:p>
          <a:p>
            <a:pPr algn="just"/>
            <a:r>
              <a:rPr lang="pt-BR" b="1" dirty="0"/>
              <a:t>Problemas encontrados: Necessidade de ampliação do atendimento infantil e Ensino Médio, acompanhado de melhora da qualidade de ensino em todos os níveis e diminuição dos índices de evasão escolar no Ensino Médio.</a:t>
            </a:r>
          </a:p>
          <a:p>
            <a:pPr algn="just"/>
            <a:endParaRPr lang="pt-BR" sz="1350" dirty="0"/>
          </a:p>
        </p:txBody>
      </p:sp>
    </p:spTree>
    <p:extLst>
      <p:ext uri="{BB962C8B-B14F-4D97-AF65-F5344CB8AC3E}">
        <p14:creationId xmlns:p14="http://schemas.microsoft.com/office/powerpoint/2010/main" val="25457360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4. </a:t>
            </a:r>
            <a:r>
              <a:rPr lang="pt-BR" dirty="0"/>
              <a:t>Utilizar diferentes linguagens – verbal (oral ou visual-motora, como Libras, e escrita), corporal, visual, sonora e digital –, bem como conhecimentos das linguagens artística, matemática e científica, para se expressar e partilhar informações, experiências, ideias e sentimentos em diferentes contextos e produzir sentidos que levem ao entendimento mútuo;</a:t>
            </a:r>
          </a:p>
        </p:txBody>
      </p:sp>
    </p:spTree>
    <p:extLst>
      <p:ext uri="{BB962C8B-B14F-4D97-AF65-F5344CB8AC3E}">
        <p14:creationId xmlns:p14="http://schemas.microsoft.com/office/powerpoint/2010/main" val="3000566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b="1" dirty="0"/>
              <a:t>5.</a:t>
            </a:r>
            <a:r>
              <a:rPr lang="pt-BR" dirty="0"/>
              <a:t> Compreender, utilizar e criar tecnologias digitais de informação e comunicação de forma crítica, significativa, reflexiva e ética nas diversaspráticas sociais (incluindo as escolares) para se comunicar, acessar e disseminar informações, produzir conhecimentos, resolver problemas e exercer protagonismo e autoria na vida pessoal e coletiva;</a:t>
            </a:r>
          </a:p>
        </p:txBody>
      </p:sp>
    </p:spTree>
    <p:extLst>
      <p:ext uri="{BB962C8B-B14F-4D97-AF65-F5344CB8AC3E}">
        <p14:creationId xmlns:p14="http://schemas.microsoft.com/office/powerpoint/2010/main" val="2321342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6. </a:t>
            </a:r>
            <a:r>
              <a:rPr lang="pt-BR" dirty="0"/>
              <a:t>Valorizar a diversidade de saberes e ivências culturais e apropriar-se de conhecimentos e experiências que lhe possibilitem entender as relações próprias do mundo do trabalho e fazer escolhas alinhadas ao exercício da cidadania e ao seu projeto de vida, com liberdade, autonomia, consciência crítica e responsabilidade;</a:t>
            </a:r>
          </a:p>
        </p:txBody>
      </p:sp>
    </p:spTree>
    <p:extLst>
      <p:ext uri="{BB962C8B-B14F-4D97-AF65-F5344CB8AC3E}">
        <p14:creationId xmlns:p14="http://schemas.microsoft.com/office/powerpoint/2010/main" val="274191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7. </a:t>
            </a:r>
            <a:r>
              <a:rPr lang="pt-BR" dirty="0"/>
              <a:t>Argumentar com base em fatos, dados e informações confiáveis, para formular, negociar e defender ideias, pontos de vista e decisões comuns que respeitem e promovam os direitos humanos, a consciência socioambiental e o consumo responsável em âmbito local, regional e global, com posicionamento ético em relação ao cuidado de si mesmo, dos outros e do planeta.</a:t>
            </a:r>
          </a:p>
        </p:txBody>
      </p:sp>
    </p:spTree>
    <p:extLst>
      <p:ext uri="{BB962C8B-B14F-4D97-AF65-F5344CB8AC3E}">
        <p14:creationId xmlns:p14="http://schemas.microsoft.com/office/powerpoint/2010/main" val="1789250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8</a:t>
            </a:r>
            <a:r>
              <a:rPr lang="pt-BR" dirty="0"/>
              <a:t>. </a:t>
            </a:r>
            <a:r>
              <a:rPr lang="pt-BR" sz="3600" dirty="0"/>
              <a:t>Conhecer-se, apreciar-se e cuidar da saúde física e emocional, compreendendo-a na diversidade humana e reconhecendo suas emoções e as dos outros, com autocrítica e capacidade para lidar com elas.</a:t>
            </a:r>
          </a:p>
        </p:txBody>
      </p:sp>
    </p:spTree>
    <p:extLst>
      <p:ext uri="{BB962C8B-B14F-4D97-AF65-F5344CB8AC3E}">
        <p14:creationId xmlns:p14="http://schemas.microsoft.com/office/powerpoint/2010/main" val="21026379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9. </a:t>
            </a:r>
            <a:r>
              <a:rPr lang="pt-BR" dirty="0"/>
              <a:t>Exercitar a empatia, o diálogo, a resolução de conflitos e a cooperação, fazendo-a respeitar e promovendo o respeito ao outro e aos direitos humanos, com acolhimento e valorização da diversidade de indivíduos e de grupos sociais, seus saberes, identidades, culturas e potencialidades, sem preconceito de qualquer natureza.</a:t>
            </a:r>
          </a:p>
        </p:txBody>
      </p:sp>
    </p:spTree>
    <p:extLst>
      <p:ext uri="{BB962C8B-B14F-4D97-AF65-F5344CB8AC3E}">
        <p14:creationId xmlns:p14="http://schemas.microsoft.com/office/powerpoint/2010/main" val="2102637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579350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t-BR" b="1" dirty="0"/>
              <a:t> 10. </a:t>
            </a:r>
            <a:r>
              <a:rPr lang="pt-BR" dirty="0"/>
              <a:t>Agir pessoal e coletivamente com autonomia, responsabilidade, flexibilidade, resiliência e determinação, tomando decisões com base em princípios éticos, democráticos, inclusivos, sustentáveis e solidários.</a:t>
            </a:r>
          </a:p>
        </p:txBody>
      </p:sp>
    </p:spTree>
    <p:extLst>
      <p:ext uri="{BB962C8B-B14F-4D97-AF65-F5344CB8AC3E}">
        <p14:creationId xmlns:p14="http://schemas.microsoft.com/office/powerpoint/2010/main" val="2102637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m para bnc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79941"/>
            <a:ext cx="3852428" cy="128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489654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/>
              <a:t>[...] a BNCC indica que as decisões pedagógicas devem estar orientadas para o </a:t>
            </a:r>
            <a:r>
              <a:rPr lang="pt-BR" b="1" dirty="0"/>
              <a:t>desenvolvimento de competências</a:t>
            </a:r>
            <a:r>
              <a:rPr lang="pt-BR" dirty="0"/>
              <a:t>. Por meio da indicação clara do que os alunos devem “saber” (considerando a constituição de conhecimentos, habilidades, atitudes e valores) e, sobretudo, do que devem </a:t>
            </a:r>
            <a:r>
              <a:rPr lang="pt-BR" b="1" dirty="0"/>
              <a:t>“saber fazer”</a:t>
            </a:r>
            <a:r>
              <a:rPr lang="pt-BR" dirty="0"/>
              <a:t> (considerando a mobilização desses conhecimentos, habilidades, atitudes e valores para resolver demandas complexas da vida cotidiana, do pleno exercício da cidadania e do mundo do trabalho), a explicitação das competências oferece referências para o fortalecimento de ações que assegurem as aprendizagens essenciais definidas na BNCC.</a:t>
            </a:r>
          </a:p>
        </p:txBody>
      </p:sp>
    </p:spTree>
    <p:extLst>
      <p:ext uri="{BB962C8B-B14F-4D97-AF65-F5344CB8AC3E}">
        <p14:creationId xmlns:p14="http://schemas.microsoft.com/office/powerpoint/2010/main" val="11884841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PROBLEMAS: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Quedas no número de matrículas;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Queda significativa no Ensino Médio (menos de 200 mil em 2018);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Entre os adolescentes de 15 a 17 anos, mais de 900 mil estão fora da escola;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Queda das matrículas em escolas de tempo integral.</a:t>
            </a:r>
          </a:p>
        </p:txBody>
      </p:sp>
    </p:spTree>
    <p:extLst>
      <p:ext uri="{BB962C8B-B14F-4D97-AF65-F5344CB8AC3E}">
        <p14:creationId xmlns:p14="http://schemas.microsoft.com/office/powerpoint/2010/main" val="4064225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PONTO POSITIVO: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 Aumento das matrículas na Educação Infantil, é preciso de estudos que avaliem as condições de atendimento.</a:t>
            </a:r>
          </a:p>
        </p:txBody>
      </p:sp>
    </p:spTree>
    <p:extLst>
      <p:ext uri="{BB962C8B-B14F-4D97-AF65-F5344CB8AC3E}">
        <p14:creationId xmlns:p14="http://schemas.microsoft.com/office/powerpoint/2010/main" val="311091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28650" y="1221314"/>
            <a:ext cx="7886700" cy="624549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300" b="1" u="sng" dirty="0">
                <a:solidFill>
                  <a:srgbClr val="663300"/>
                </a:solidFill>
              </a:rPr>
              <a:t>Defesa da escola pública – reafirmação de preceitos republicanos</a:t>
            </a: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64276" y="1927098"/>
            <a:ext cx="7886700" cy="37307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algn="just">
              <a:buFont typeface="Arial" panose="020B0604020202020204" pitchFamily="34" charset="0"/>
              <a:buChar char="•"/>
            </a:pPr>
            <a:endParaRPr lang="pt-BR" sz="1800" dirty="0"/>
          </a:p>
          <a:p>
            <a:r>
              <a:rPr lang="pt-BR" sz="1800" dirty="0"/>
              <a:t>Papel do Estado no financiamento educacional;</a:t>
            </a:r>
          </a:p>
          <a:p>
            <a:endParaRPr lang="pt-BR" sz="1800" dirty="0"/>
          </a:p>
          <a:p>
            <a:r>
              <a:rPr lang="pt-BR" sz="1800" dirty="0"/>
              <a:t>Gratuidade;</a:t>
            </a:r>
          </a:p>
          <a:p>
            <a:endParaRPr lang="pt-BR" sz="1800" dirty="0"/>
          </a:p>
          <a:p>
            <a:r>
              <a:rPr lang="pt-BR" sz="1800" dirty="0"/>
              <a:t>Obrigatoriedade;</a:t>
            </a:r>
          </a:p>
          <a:p>
            <a:endParaRPr lang="pt-BR" sz="1800" dirty="0"/>
          </a:p>
          <a:p>
            <a:r>
              <a:rPr lang="pt-BR" sz="1800" dirty="0"/>
              <a:t>Laicidade;</a:t>
            </a:r>
          </a:p>
          <a:p>
            <a:endParaRPr lang="pt-BR" sz="1800" dirty="0"/>
          </a:p>
          <a:p>
            <a:r>
              <a:rPr lang="pt-BR" sz="1800" dirty="0"/>
              <a:t>Universalização do ensino.</a:t>
            </a:r>
          </a:p>
        </p:txBody>
      </p:sp>
    </p:spTree>
    <p:extLst>
      <p:ext uri="{BB962C8B-B14F-4D97-AF65-F5344CB8AC3E}">
        <p14:creationId xmlns:p14="http://schemas.microsoft.com/office/powerpoint/2010/main" val="2731433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pt-BR" b="1" dirty="0"/>
              <a:t>RESULTADOS DA DISCUSSÃO: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criação de leis e de documentos referenciais para a escola não são iguais a sua implementação material;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Clara contradição entre o objetivo e a realização;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As mudanças estruturais na escola e instrumentalização dependem das condições materiais, logo, têm suas realizações comprometidas;</a:t>
            </a:r>
          </a:p>
        </p:txBody>
      </p:sp>
    </p:spTree>
    <p:extLst>
      <p:ext uri="{BB962C8B-B14F-4D97-AF65-F5344CB8AC3E}">
        <p14:creationId xmlns:p14="http://schemas.microsoft.com/office/powerpoint/2010/main" val="35724629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404664"/>
            <a:ext cx="7283152" cy="5721499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Documentos gerais como a Constiuição e a LDBEN, detém princípios não cumpridos no modelo escolar autoritário e alienador;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maioria das metas do PNE não foram atingidas, exemplificando a depência do progresso material que a promova;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BNCC pretende afirmar as “competências e habilidades”, demonstrando um caráter mercantilista e mercadológica de educação;</a:t>
            </a:r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  <a:p>
            <a:pPr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5508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03648" y="332656"/>
            <a:ext cx="7283152" cy="579350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O Censo Escolar revelou que o Ensino Médio é o segmento com maiores necessidades, na Educação Nacional;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As matrículas do Médio vem caindo, em contrapartida há aumento da evasão e repetência;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pt-BR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pt-BR" dirty="0"/>
              <a:t> A Educação Nacional, portanto, concentra seus problemas tanto na estruturação quanto no desenvolvimento de projetos pedagógicos voltados, terminantemente, ao sistema capitalista. </a:t>
            </a:r>
          </a:p>
        </p:txBody>
      </p:sp>
    </p:spTree>
    <p:extLst>
      <p:ext uri="{BB962C8B-B14F-4D97-AF65-F5344CB8AC3E}">
        <p14:creationId xmlns:p14="http://schemas.microsoft.com/office/powerpoint/2010/main" val="38647144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pt-BR" b="1" dirty="0"/>
              <a:t>REFERÊNCIAS: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417638"/>
            <a:ext cx="8712968" cy="496369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sz="1400" dirty="0"/>
              <a:t>BRASIL. Ministério da educação. </a:t>
            </a:r>
            <a:r>
              <a:rPr lang="pt-BR" sz="1400" b="1" dirty="0"/>
              <a:t>Base Nacional Comum Curricular (BNCC)</a:t>
            </a:r>
            <a:r>
              <a:rPr lang="pt-BR" sz="1400" dirty="0"/>
              <a:t>: educação é a base. 2019. Disponível em: </a:t>
            </a:r>
            <a:r>
              <a:rPr lang="pt-BR" sz="1400" dirty="0">
                <a:hlinkClick r:id="rId2"/>
              </a:rPr>
              <a:t>http://basenacionalcomum.mec.gov.br/</a:t>
            </a:r>
            <a:r>
              <a:rPr lang="pt-BR" sz="1400" dirty="0"/>
              <a:t>. Acesso em: 13 abr. 2019. 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______. Ministério da educação. </a:t>
            </a:r>
            <a:r>
              <a:rPr lang="pt-BR" sz="1400" b="1" dirty="0"/>
              <a:t>Censo Escolar 2017</a:t>
            </a:r>
            <a:r>
              <a:rPr lang="pt-BR" sz="1400" dirty="0"/>
              <a:t>: notas estatísticas. Instituo Nacional de Estudos e Pesquisas Educacionais Anísio Teixeira (INEP). 2018. Disponível em: &lt;</a:t>
            </a:r>
            <a:r>
              <a:rPr lang="pt-BR" sz="1400" dirty="0">
                <a:hlinkClick r:id="rId3"/>
              </a:rPr>
              <a:t>http://inep.gov.br/censo-escolar</a:t>
            </a:r>
            <a:r>
              <a:rPr lang="pt-BR" sz="1400" dirty="0"/>
              <a:t>&gt;. Acesso em: 14 abr. 2019.</a:t>
            </a:r>
          </a:p>
          <a:p>
            <a:pPr marL="0" indent="0" algn="just">
              <a:buNone/>
            </a:pPr>
            <a:r>
              <a:rPr lang="pt-BR" sz="1400" dirty="0"/>
              <a:t>______. Ministério Da Educação. </a:t>
            </a:r>
            <a:r>
              <a:rPr lang="pt-BR" sz="1400" b="1" dirty="0"/>
              <a:t>Relatório do 2º ciclo de </a:t>
            </a:r>
            <a:r>
              <a:rPr lang="pt-BR" sz="1400" b="1" dirty="0" err="1"/>
              <a:t>monitoramente</a:t>
            </a:r>
            <a:r>
              <a:rPr lang="pt-BR" sz="1400" b="1" dirty="0"/>
              <a:t> das metas do Plano Nacional de Educação – 2018</a:t>
            </a:r>
            <a:r>
              <a:rPr lang="pt-BR" sz="1400" dirty="0"/>
              <a:t>. Diretoria de Estudos Educacionais (DIRED). Instituo Nacional de Estudos e Pesquisas Educacionais Anísio Teixeira (INEP). 2018. Disponível em: &lt;</a:t>
            </a:r>
            <a:r>
              <a:rPr lang="pt-BR" sz="1400" dirty="0">
                <a:hlinkClick r:id="rId4"/>
              </a:rPr>
              <a:t>http://portal.inep.gov.br/</a:t>
            </a:r>
            <a:r>
              <a:rPr lang="pt-BR" sz="1400" dirty="0" err="1">
                <a:hlinkClick r:id="rId4"/>
              </a:rPr>
              <a:t>informacao</a:t>
            </a:r>
            <a:r>
              <a:rPr lang="pt-BR" sz="1400" dirty="0">
                <a:hlinkClick r:id="rId4"/>
              </a:rPr>
              <a:t>-da-</a:t>
            </a:r>
            <a:r>
              <a:rPr lang="pt-BR" sz="1400" dirty="0" err="1">
                <a:hlinkClick r:id="rId4"/>
              </a:rPr>
              <a:t>publicacao</a:t>
            </a:r>
            <a:r>
              <a:rPr lang="pt-BR" sz="1400" dirty="0">
                <a:hlinkClick r:id="rId4"/>
              </a:rPr>
              <a:t>/-/</a:t>
            </a:r>
            <a:r>
              <a:rPr lang="pt-BR" sz="1400" dirty="0" err="1">
                <a:hlinkClick r:id="rId4"/>
              </a:rPr>
              <a:t>asset_publisher</a:t>
            </a:r>
            <a:r>
              <a:rPr lang="pt-BR" sz="1400" dirty="0">
                <a:hlinkClick r:id="rId4"/>
              </a:rPr>
              <a:t>/6JYIsGMAMkW1/</a:t>
            </a:r>
            <a:r>
              <a:rPr lang="pt-BR" sz="1400" dirty="0" err="1">
                <a:hlinkClick r:id="rId4"/>
              </a:rPr>
              <a:t>document</a:t>
            </a:r>
            <a:r>
              <a:rPr lang="pt-BR" sz="1400" dirty="0">
                <a:hlinkClick r:id="rId4"/>
              </a:rPr>
              <a:t>/id/1476034</a:t>
            </a:r>
            <a:r>
              <a:rPr lang="pt-BR" sz="1400" dirty="0"/>
              <a:t>&gt;. Acesso em: 14 abr. 2019.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______. Lei nº 13.005, de 25 de junho de 2014. </a:t>
            </a:r>
            <a:r>
              <a:rPr lang="pt-BR" sz="1400" b="1" dirty="0"/>
              <a:t>Aprova o Plano Nacional de Educação – PNE e dá outras providências</a:t>
            </a:r>
            <a:r>
              <a:rPr lang="pt-BR" sz="1400" dirty="0"/>
              <a:t>, 2014. Disponível em: &lt;</a:t>
            </a:r>
            <a:r>
              <a:rPr lang="pt-BR" sz="1400" dirty="0">
                <a:hlinkClick r:id="rId5"/>
              </a:rPr>
              <a:t>http://pne.mec.gov.br/18-planos-subnacionais-de-educacao/543-plano-nacional-de-educacao-lei-n-13-005-2014</a:t>
            </a:r>
            <a:r>
              <a:rPr lang="pt-BR" sz="1400" dirty="0"/>
              <a:t>&gt;. Acesso em: 14 abr. 2019.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______. Lei Nº 9.394, de 20 de dezembro de 1996. </a:t>
            </a:r>
            <a:r>
              <a:rPr lang="pt-BR" sz="1400" b="1" dirty="0"/>
              <a:t>Estabelece as diretrizes e bases da educação nacional.</a:t>
            </a:r>
            <a:r>
              <a:rPr lang="pt-BR" sz="1400" dirty="0"/>
              <a:t> Disponível em: &lt;</a:t>
            </a:r>
            <a:r>
              <a:rPr lang="pt-BR" sz="1400" u="sng" dirty="0">
                <a:hlinkClick r:id="rId6"/>
              </a:rPr>
              <a:t>http://www.planalto.gov.br/ccivil_03/leis/L9394.htm</a:t>
            </a:r>
            <a:r>
              <a:rPr lang="pt-BR" sz="1400" dirty="0"/>
              <a:t>&gt;. Acesso em: 13 abr. 2019.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______. </a:t>
            </a:r>
            <a:r>
              <a:rPr lang="pt-BR" sz="1400" b="1" dirty="0"/>
              <a:t>Constituição da República Federativa do Brasil (de 5 de outubro de 1988)</a:t>
            </a:r>
            <a:r>
              <a:rPr lang="pt-BR" sz="1400" dirty="0"/>
              <a:t>. Disponível em: &lt;</a:t>
            </a:r>
            <a:r>
              <a:rPr lang="pt-BR" sz="1400" u="sng" dirty="0">
                <a:hlinkClick r:id="rId7"/>
              </a:rPr>
              <a:t>http://www.planalto.gov.br/ccivil_03/</a:t>
            </a:r>
            <a:r>
              <a:rPr lang="pt-BR" sz="1400" u="sng" dirty="0" err="1">
                <a:hlinkClick r:id="rId7"/>
              </a:rPr>
              <a:t>Constituicao</a:t>
            </a:r>
            <a:r>
              <a:rPr lang="pt-BR" sz="1400" u="sng" dirty="0">
                <a:hlinkClick r:id="rId7"/>
              </a:rPr>
              <a:t>/Constituicao.htm</a:t>
            </a:r>
            <a:r>
              <a:rPr lang="pt-BR" sz="1400" dirty="0"/>
              <a:t>&gt;. Acesso: 13 abr. 2019.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MACHADO, Maria Cristina Gomes . </a:t>
            </a:r>
            <a:r>
              <a:rPr lang="pt-BR" sz="1400" b="1" dirty="0"/>
              <a:t>Rui Barbosa</a:t>
            </a:r>
            <a:r>
              <a:rPr lang="pt-BR" sz="1400" dirty="0"/>
              <a:t>. 1. ed. Recife: </a:t>
            </a:r>
            <a:r>
              <a:rPr lang="pt-BR" sz="1400" dirty="0" err="1"/>
              <a:t>Massangana</a:t>
            </a:r>
            <a:r>
              <a:rPr lang="pt-BR" sz="1400" dirty="0"/>
              <a:t>, 2010. v. 1. 120p .</a:t>
            </a:r>
          </a:p>
          <a:p>
            <a:pPr algn="just"/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MACHADO, Maria Cristina Gomes . </a:t>
            </a:r>
            <a:r>
              <a:rPr lang="pt-BR" sz="1400" b="1" dirty="0"/>
              <a:t>Rui Barbosa </a:t>
            </a:r>
            <a:r>
              <a:rPr lang="pt-BR" sz="1400" dirty="0"/>
              <a:t>- Pensamento e ação. 1. ed. Campinas ; Rio de Janeiro: Autores Associados; Fundação Casa de Rui Barbosa, 2002. v. 1. 185p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SAVIANI, </a:t>
            </a:r>
            <a:r>
              <a:rPr lang="pt-BR" sz="1400" dirty="0" err="1"/>
              <a:t>Dermeval</a:t>
            </a:r>
            <a:r>
              <a:rPr lang="pt-BR" sz="1400" dirty="0"/>
              <a:t>. Educação escolar, currículo e sociedade: o problema da Base Nacional Comum Curricular. </a:t>
            </a:r>
            <a:r>
              <a:rPr lang="pt-BR" sz="1400" b="1" dirty="0"/>
              <a:t>Movimento Revista de Educação,</a:t>
            </a:r>
            <a:r>
              <a:rPr lang="pt-BR" sz="1400" dirty="0"/>
              <a:t> ano 03, n. 4, 2016.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SCHELBAUER, </a:t>
            </a:r>
            <a:r>
              <a:rPr lang="pt-BR" sz="1400" dirty="0" err="1"/>
              <a:t>Analete</a:t>
            </a:r>
            <a:r>
              <a:rPr lang="pt-BR" sz="1400" dirty="0"/>
              <a:t> Regina. </a:t>
            </a:r>
            <a:r>
              <a:rPr lang="pt-BR" sz="1400" b="1" dirty="0"/>
              <a:t>Ideias que não se realizaram:</a:t>
            </a:r>
            <a:r>
              <a:rPr lang="pt-BR" sz="1400" dirty="0"/>
              <a:t> o debate sobre a educação do povo no Brasil de 1870 a 1914. Maringá: EDUEM, 1998.</a:t>
            </a:r>
          </a:p>
          <a:p>
            <a:pPr algn="just"/>
            <a:endParaRPr lang="pt-BR" sz="1400" dirty="0"/>
          </a:p>
          <a:p>
            <a:pPr marL="0" indent="0" algn="just">
              <a:buNone/>
            </a:pPr>
            <a:r>
              <a:rPr lang="pt-BR" sz="1400" dirty="0"/>
              <a:t>TEIXEIRA, Anísio. </a:t>
            </a:r>
            <a:r>
              <a:rPr lang="pt-BR" sz="1400" b="1" dirty="0"/>
              <a:t>Educação não é privilégio. </a:t>
            </a:r>
            <a:r>
              <a:rPr lang="pt-BR" sz="1400" dirty="0"/>
              <a:t>6 ed. Rio de Janeiro: UFRJ, 1999.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4712175-654C-4F8D-8642-4130845E8E23}"/>
              </a:ext>
            </a:extLst>
          </p:cNvPr>
          <p:cNvSpPr txBox="1"/>
          <p:nvPr/>
        </p:nvSpPr>
        <p:spPr>
          <a:xfrm>
            <a:off x="-1044624" y="24928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31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06581" y="1268761"/>
            <a:ext cx="7730837" cy="28803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b="1" dirty="0"/>
              <a:t>O que nos ensina a História brasileira</a:t>
            </a:r>
            <a:r>
              <a:rPr lang="pt-BR" sz="1800" dirty="0"/>
              <a:t>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1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1800" dirty="0"/>
              <a:t>Os projetos e propostas de instrução pública ou educação pública desde a década de 1870 em especial:</a:t>
            </a:r>
            <a:endParaRPr lang="pt-BR" sz="1800" dirty="0">
              <a:solidFill>
                <a:srgbClr val="FF0000"/>
              </a:solidFill>
            </a:endParaRPr>
          </a:p>
          <a:p>
            <a:pPr marL="342900" indent="-342900" algn="just"/>
            <a:r>
              <a:rPr lang="pt-BR" sz="1800" dirty="0"/>
              <a:t>	- apresentavam: - </a:t>
            </a:r>
            <a:r>
              <a:rPr lang="pt-BR" sz="1800" b="1" dirty="0"/>
              <a:t>a gratuidade como fundamento geral 				                           </a:t>
            </a:r>
            <a:r>
              <a:rPr lang="pt-BR" sz="1800" dirty="0"/>
              <a:t>(prevista na Constituição de 1824); </a:t>
            </a:r>
          </a:p>
          <a:p>
            <a:pPr marL="342900" indent="-342900" algn="just"/>
            <a:r>
              <a:rPr lang="pt-BR" sz="1800" b="1" dirty="0"/>
              <a:t>			           </a:t>
            </a:r>
            <a:r>
              <a:rPr lang="pt-BR" sz="1800" dirty="0"/>
              <a:t>-</a:t>
            </a:r>
            <a:r>
              <a:rPr lang="pt-BR" sz="1800" b="1" dirty="0"/>
              <a:t> a obrigatoriedade como ideal a ser alcançado.</a:t>
            </a:r>
          </a:p>
          <a:p>
            <a:pPr marL="342900" indent="-342900" algn="just"/>
            <a:r>
              <a:rPr lang="pt-BR" sz="1800" b="1" dirty="0"/>
              <a:t>	-</a:t>
            </a:r>
            <a:r>
              <a:rPr lang="pt-BR" sz="1800" dirty="0"/>
              <a:t> questionavam: </a:t>
            </a:r>
          </a:p>
          <a:p>
            <a:pPr marL="342900" indent="-342900" algn="just">
              <a:buFontTx/>
              <a:buChar char="-"/>
            </a:pPr>
            <a:endParaRPr lang="pt-BR" sz="1800" dirty="0"/>
          </a:p>
          <a:p>
            <a:pPr marL="342900" indent="-342900" algn="just"/>
            <a:r>
              <a:rPr lang="pt-BR" sz="1800" dirty="0"/>
              <a:t>			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036E072-5D2B-40C1-A64A-43CF0F6FA94B}"/>
              </a:ext>
            </a:extLst>
          </p:cNvPr>
          <p:cNvSpPr txBox="1"/>
          <p:nvPr/>
        </p:nvSpPr>
        <p:spPr>
          <a:xfrm>
            <a:off x="1547664" y="3933056"/>
            <a:ext cx="6624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1" dirty="0"/>
              <a:t>a obrigatoriedade do ensino religioso nas escolas, </a:t>
            </a:r>
            <a:r>
              <a:rPr lang="pt-BR" dirty="0"/>
              <a:t>para garantir as liberdade modernas, tais como a liberdade de culto;</a:t>
            </a:r>
            <a:endParaRPr lang="pt-BR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a coeducação dos sexos</a:t>
            </a:r>
            <a:r>
              <a:rPr lang="pt-BR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os conteúdos escolares;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b="1" dirty="0"/>
              <a:t>o método de ensino</a:t>
            </a:r>
            <a:r>
              <a:rPr lang="pt-BR" dirty="0"/>
              <a:t>.</a:t>
            </a:r>
            <a:endParaRPr lang="pt-BR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345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774863" y="1223010"/>
            <a:ext cx="7303326" cy="291940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Para efetivar-se a </a:t>
            </a:r>
            <a:r>
              <a:rPr lang="pt-BR" sz="2100" b="1" dirty="0"/>
              <a:t>educação como um direito</a:t>
            </a:r>
            <a:r>
              <a:rPr lang="pt-BR" sz="2100" dirty="0"/>
              <a:t>, era preciso que o Estado a ofertasse.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788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Contudo </a:t>
            </a:r>
            <a:r>
              <a:rPr lang="pt-BR" sz="2100" b="1" dirty="0"/>
              <a:t>a liberdade de ensino</a:t>
            </a:r>
            <a:r>
              <a:rPr lang="pt-BR" sz="2100" dirty="0"/>
              <a:t> era reivindicada frente à organização do ensino implantada pela Igreja Católica e as dificuldades financeiras do próprio Estado para executar reformas de maior porte.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788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Níveis de ensino: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1500" dirty="0"/>
              <a:t>Jardim de infância</a:t>
            </a:r>
          </a:p>
          <a:p>
            <a:pPr marL="685800" lvl="1" indent="-342900" algn="just"/>
            <a:r>
              <a:rPr lang="pt-BR" sz="1500" dirty="0"/>
              <a:t>    			         elementar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1500" dirty="0"/>
              <a:t>Escola primária</a:t>
            </a:r>
          </a:p>
          <a:p>
            <a:pPr marL="685800" lvl="1" indent="-342900" algn="just"/>
            <a:r>
              <a:rPr lang="pt-BR" sz="1500" dirty="0"/>
              <a:t>			         complementar</a:t>
            </a:r>
          </a:p>
          <a:p>
            <a:pPr marL="685800" lvl="1" indent="-342900" algn="just"/>
            <a:r>
              <a:rPr lang="pt-BR" sz="1500" dirty="0"/>
              <a:t>			             ginásio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1500" dirty="0"/>
              <a:t>Escola secundária </a:t>
            </a:r>
          </a:p>
          <a:p>
            <a:pPr marL="342900" indent="-342900" algn="just"/>
            <a:r>
              <a:rPr lang="pt-BR" sz="1500" dirty="0"/>
              <a:t>		                                  escola normal</a:t>
            </a:r>
          </a:p>
        </p:txBody>
      </p:sp>
      <p:sp>
        <p:nvSpPr>
          <p:cNvPr id="5" name="Chave esquerda 4"/>
          <p:cNvSpPr/>
          <p:nvPr/>
        </p:nvSpPr>
        <p:spPr>
          <a:xfrm>
            <a:off x="2885702" y="4312975"/>
            <a:ext cx="106877" cy="676895"/>
          </a:xfrm>
          <a:prstGeom prst="leftBrace">
            <a:avLst/>
          </a:prstGeom>
          <a:solidFill>
            <a:srgbClr val="6633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Chave esquerda 5"/>
          <p:cNvSpPr/>
          <p:nvPr/>
        </p:nvSpPr>
        <p:spPr>
          <a:xfrm>
            <a:off x="3062346" y="5104150"/>
            <a:ext cx="106877" cy="676895"/>
          </a:xfrm>
          <a:prstGeom prst="leftBrace">
            <a:avLst/>
          </a:prstGeom>
          <a:solidFill>
            <a:srgbClr val="663300"/>
          </a:solidFill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3444583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28650" y="1932562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Com base no estudo sobre esses debates e disputas, percebemos que a mudança do regime político de Monarquia para República não alterou o cenário da precariedade do ensino.</a:t>
            </a:r>
            <a:endParaRPr lang="pt-BR" sz="210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Os temas educacionais mostram: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685800" lvl="1" indent="-342900" algn="just"/>
            <a:r>
              <a:rPr lang="pt-BR" sz="2100" dirty="0"/>
              <a:t>a) </a:t>
            </a:r>
            <a:r>
              <a:rPr lang="pt-BR" sz="2100" b="1" dirty="0"/>
              <a:t>continuidades</a:t>
            </a:r>
            <a:r>
              <a:rPr lang="pt-BR" sz="2100" dirty="0"/>
              <a:t> na questão da gratuidade e obrigatoriedade;</a:t>
            </a:r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endParaRPr lang="pt-BR" sz="2100" dirty="0"/>
          </a:p>
          <a:p>
            <a:pPr marL="685800" lvl="1" indent="-342900" algn="just"/>
            <a:r>
              <a:rPr lang="pt-BR" sz="2100" dirty="0"/>
              <a:t>b) </a:t>
            </a:r>
            <a:r>
              <a:rPr lang="pt-BR" sz="2100" b="1" dirty="0"/>
              <a:t>descontinuidades</a:t>
            </a:r>
            <a:r>
              <a:rPr lang="pt-BR" sz="2100" dirty="0"/>
              <a:t> nas questões de laicidade, coeducação dos sexos, conteúdos escolares e metodologia de ensino.</a:t>
            </a:r>
          </a:p>
          <a:p>
            <a:pPr marL="685800" lvl="1" indent="-342900" algn="just">
              <a:buFont typeface="Arial" pitchFamily="34" charset="0"/>
              <a:buChar char="•"/>
            </a:pPr>
            <a:endParaRPr lang="pt-BR" sz="2100" dirty="0"/>
          </a:p>
          <a:p>
            <a:pPr marL="685800" lvl="1" indent="-342900" algn="just"/>
            <a:r>
              <a:rPr lang="pt-BR" sz="2100" dirty="0"/>
              <a:t>     Há avanços e retrocessos nos debates sobre educação.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899556" y="4811735"/>
            <a:ext cx="311727" cy="160317"/>
          </a:xfrm>
          <a:prstGeom prst="rightArrow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1102497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628650" y="113109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300" b="1" u="sng" dirty="0">
                <a:solidFill>
                  <a:srgbClr val="663300"/>
                </a:solidFill>
              </a:rPr>
              <a:t>Em síntese ...</a:t>
            </a: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1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No período republicano, a situação de precariedade do ensino, embora houvesse transformações na economia e na política, manteve continuidade com a realidade descrita no período imperial:</a:t>
            </a:r>
          </a:p>
          <a:p>
            <a:pPr algn="just"/>
            <a:endParaRPr lang="pt-BR" sz="2100" dirty="0"/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as dificuldades para garantir a gratuidade esbarravam nos parcos recursos estaduais;</a:t>
            </a:r>
          </a:p>
          <a:p>
            <a:pPr lvl="1" algn="just"/>
            <a:endParaRPr lang="pt-BR" sz="2100" dirty="0"/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a obrigatoriedade não podia ser fiscalizada devido a falta de estrutura e número de inspetores escolares;</a:t>
            </a:r>
          </a:p>
        </p:txBody>
      </p:sp>
    </p:spTree>
    <p:extLst>
      <p:ext uri="{BB962C8B-B14F-4D97-AF65-F5344CB8AC3E}">
        <p14:creationId xmlns:p14="http://schemas.microsoft.com/office/powerpoint/2010/main" val="137282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28650" y="1763344"/>
            <a:ext cx="7592044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endParaRPr lang="pt-BR" sz="2100" dirty="0"/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o número de escolas era insuficiente para atender a demanda;</a:t>
            </a:r>
          </a:p>
          <a:p>
            <a:pPr lvl="1" algn="just"/>
            <a:endParaRPr lang="pt-BR" sz="2100" dirty="0"/>
          </a:p>
          <a:p>
            <a:pPr marL="685800" lvl="1" indent="-342900" algn="just">
              <a:buFont typeface="Arial" panose="020B0604020202020204" pitchFamily="34" charset="0"/>
              <a:buChar char="•"/>
            </a:pPr>
            <a:r>
              <a:rPr lang="pt-BR" sz="2100" dirty="0"/>
              <a:t>a coeducação dos sexos esteve presente em todas as leis, variando a idade em que seria aceito a convivência de meninos e meninas nos bancos escolares. A diferença de gênero se manifestava também na idade limite para a obrigatoriedade de ensino, as meninas estudariam até os doze anos e os meninos até os quatorze anos de idade.</a:t>
            </a:r>
          </a:p>
          <a:p>
            <a:pPr lvl="1" algn="just"/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293737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3475</Words>
  <Application>Microsoft Macintosh PowerPoint</Application>
  <PresentationFormat>Apresentação na tela (4:3)</PresentationFormat>
  <Paragraphs>199</Paragraphs>
  <Slides>43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Tema do Office</vt:lpstr>
      <vt:lpstr>EDUCAÇÃO PÚBLICA E A BASE NACIONAL COMUM CURRICULAR -BNCC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RESULTADOS DA DISCUSSÃO – para virar o jogo na Educação: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COMPETÊNCIAS GERAIS DA EDUCAÇÃO BÁSICA (BNCC):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PROBLEMAS:</vt:lpstr>
      <vt:lpstr>PONTO POSITIVO:</vt:lpstr>
      <vt:lpstr>RESULTADOS DA DISCUSSÃO:</vt:lpstr>
      <vt:lpstr>Apresentação do PowerPoint</vt:lpstr>
      <vt:lpstr>Apresentação do PowerPoint</vt:lpstr>
      <vt:lpstr>REFERÊNCIAS: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DA EDUCAÇÃO PÓS CONSTITUIÇÃO FEDERAL DE 1988</dc:title>
  <dc:creator>Acer</dc:creator>
  <cp:lastModifiedBy>Antonio Carlos Fontes Atta</cp:lastModifiedBy>
  <cp:revision>70</cp:revision>
  <dcterms:created xsi:type="dcterms:W3CDTF">2019-04-13T16:22:08Z</dcterms:created>
  <dcterms:modified xsi:type="dcterms:W3CDTF">2019-10-31T18:48:48Z</dcterms:modified>
</cp:coreProperties>
</file>